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0" r:id="rId2"/>
    <p:sldId id="259" r:id="rId3"/>
    <p:sldId id="262" r:id="rId4"/>
    <p:sldId id="263" r:id="rId5"/>
    <p:sldId id="264" r:id="rId6"/>
    <p:sldId id="265" r:id="rId7"/>
    <p:sldId id="267" r:id="rId8"/>
    <p:sldId id="269" r:id="rId9"/>
    <p:sldId id="271" r:id="rId10"/>
    <p:sldId id="272" r:id="rId11"/>
    <p:sldId id="274" r:id="rId12"/>
    <p:sldId id="257" r:id="rId13"/>
    <p:sldId id="275" r:id="rId14"/>
    <p:sldId id="25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p\Desktop\AD.data%202021\pt.xlsx" TargetMode="Externa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hp\Desktop\tabee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hp\Desktop\AD.data%202021\p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esktop\tabe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solidFill>
          <a:srgbClr val="FFC000"/>
        </a:solidFill>
        <a:ln>
          <a:solidFill>
            <a:schemeClr val="tx1"/>
          </a:solidFill>
        </a:ln>
      </c:spPr>
    </c:floor>
    <c:sideWall>
      <c:thickness val="0"/>
      <c:spPr>
        <a:blipFill>
          <a:blip xmlns:r="http://schemas.openxmlformats.org/officeDocument/2006/relationships" r:embed="rId1"/>
          <a:tile tx="0" ty="0" sx="100000" sy="100000" flip="none" algn="tl"/>
        </a:blipFill>
        <a:ln w="25400">
          <a:solidFill>
            <a:schemeClr val="tx1"/>
          </a:solidFill>
        </a:ln>
      </c:spPr>
    </c:sideWall>
    <c:backWall>
      <c:thickness val="0"/>
      <c:spPr>
        <a:blipFill>
          <a:blip xmlns:r="http://schemas.openxmlformats.org/officeDocument/2006/relationships" r:embed="rId2"/>
          <a:tile tx="0" ty="0" sx="100000" sy="100000" flip="none" algn="tl"/>
        </a:blipFill>
        <a:ln w="25400">
          <a:solidFill>
            <a:schemeClr val="tx1"/>
          </a:solidFill>
        </a:ln>
      </c:spPr>
    </c:backWall>
    <c:plotArea>
      <c:layout>
        <c:manualLayout>
          <c:layoutTarget val="inner"/>
          <c:xMode val="edge"/>
          <c:yMode val="edge"/>
          <c:x val="0.15364326334208225"/>
          <c:y val="5.1342592592592592E-2"/>
          <c:w val="0.74917760279965007"/>
          <c:h val="0.7157257946923301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Sheet8!$B$1</c:f>
              <c:strCache>
                <c:ptCount val="1"/>
                <c:pt idx="0">
                  <c:v>pH 7</c:v>
                </c:pt>
              </c:strCache>
            </c:strRef>
          </c:tx>
          <c:spPr>
            <a:solidFill>
              <a:srgbClr val="FF6699"/>
            </a:solidFill>
            <a:ln w="38100">
              <a:solidFill>
                <a:schemeClr val="bg1"/>
              </a:solidFill>
            </a:ln>
          </c:spPr>
          <c:invertIfNegative val="0"/>
          <c:cat>
            <c:numRef>
              <c:f>Sheet8!$A$2:$A$7</c:f>
              <c:numCache>
                <c:formatCode>General</c:formatCode>
                <c:ptCount val="6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</c:numCache>
            </c:numRef>
          </c:cat>
          <c:val>
            <c:numRef>
              <c:f>Sheet8!$B$2:$B$7</c:f>
              <c:numCache>
                <c:formatCode>General</c:formatCode>
                <c:ptCount val="6"/>
                <c:pt idx="0">
                  <c:v>13.8855</c:v>
                </c:pt>
                <c:pt idx="1">
                  <c:v>13.92</c:v>
                </c:pt>
                <c:pt idx="2">
                  <c:v>13.9785</c:v>
                </c:pt>
                <c:pt idx="3">
                  <c:v>13.993499999999999</c:v>
                </c:pt>
                <c:pt idx="4">
                  <c:v>14.1135</c:v>
                </c:pt>
                <c:pt idx="5">
                  <c:v>14.127000000000001</c:v>
                </c:pt>
              </c:numCache>
            </c:numRef>
          </c:val>
        </c:ser>
        <c:ser>
          <c:idx val="1"/>
          <c:order val="1"/>
          <c:tx>
            <c:strRef>
              <c:f>Sheet8!$C$1</c:f>
              <c:strCache>
                <c:ptCount val="1"/>
                <c:pt idx="0">
                  <c:v>pH 4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 w="38100">
              <a:solidFill>
                <a:schemeClr val="bg1"/>
              </a:solidFill>
            </a:ln>
          </c:spPr>
          <c:invertIfNegative val="0"/>
          <c:cat>
            <c:numRef>
              <c:f>Sheet8!$A$2:$A$7</c:f>
              <c:numCache>
                <c:formatCode>General</c:formatCode>
                <c:ptCount val="6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</c:numCache>
            </c:numRef>
          </c:cat>
          <c:val>
            <c:numRef>
              <c:f>Sheet8!$C$2:$C$7</c:f>
              <c:numCache>
                <c:formatCode>General</c:formatCode>
                <c:ptCount val="6"/>
                <c:pt idx="0">
                  <c:v>13.254</c:v>
                </c:pt>
                <c:pt idx="1">
                  <c:v>13.359</c:v>
                </c:pt>
                <c:pt idx="2">
                  <c:v>13.435499999999999</c:v>
                </c:pt>
                <c:pt idx="3">
                  <c:v>13.467000000000001</c:v>
                </c:pt>
                <c:pt idx="4">
                  <c:v>13.473000000000001</c:v>
                </c:pt>
                <c:pt idx="5">
                  <c:v>13.478999999999999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4823552"/>
        <c:axId val="210850944"/>
        <c:axId val="0"/>
      </c:bar3DChart>
      <c:catAx>
        <c:axId val="2048235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3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IN" sz="3200" dirty="0">
                    <a:latin typeface="Agency FB" pitchFamily="34" charset="0"/>
                    <a:cs typeface="Times New Roman" pitchFamily="18" charset="0"/>
                  </a:rPr>
                  <a:t>Time(min.)</a:t>
                </a:r>
              </a:p>
            </c:rich>
          </c:tx>
          <c:layout>
            <c:manualLayout>
              <c:xMode val="edge"/>
              <c:yMode val="edge"/>
              <c:x val="0.41063591770129859"/>
              <c:y val="0.8320171395910925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10850944"/>
        <c:crosses val="autoZero"/>
        <c:auto val="1"/>
        <c:lblAlgn val="ctr"/>
        <c:lblOffset val="100"/>
        <c:noMultiLvlLbl val="0"/>
      </c:catAx>
      <c:valAx>
        <c:axId val="210850944"/>
        <c:scaling>
          <c:orientation val="minMax"/>
          <c:max val="14.4"/>
          <c:min val="12.9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3200"/>
                </a:pPr>
                <a:r>
                  <a:rPr lang="en-IN" sz="3200">
                    <a:latin typeface="Agency FB" pitchFamily="34" charset="0"/>
                    <a:cs typeface="Times New Roman" pitchFamily="18" charset="0"/>
                  </a:rPr>
                  <a:t>q</a:t>
                </a:r>
                <a:r>
                  <a:rPr lang="en-IN" sz="3200" baseline="-25000">
                    <a:latin typeface="Agency FB" pitchFamily="34" charset="0"/>
                    <a:cs typeface="Times New Roman" pitchFamily="18" charset="0"/>
                  </a:rPr>
                  <a:t>t</a:t>
                </a:r>
                <a:r>
                  <a:rPr lang="en-IN" sz="3200">
                    <a:latin typeface="Agency FB" pitchFamily="34" charset="0"/>
                    <a:cs typeface="Times New Roman" pitchFamily="18" charset="0"/>
                  </a:rPr>
                  <a:t>(mg/g)</a:t>
                </a:r>
              </a:p>
            </c:rich>
          </c:tx>
          <c:layout>
            <c:manualLayout>
              <c:xMode val="edge"/>
              <c:yMode val="edge"/>
              <c:x val="0"/>
              <c:y val="0.2798683744134249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04823552"/>
        <c:crosses val="autoZero"/>
        <c:crossBetween val="between"/>
        <c:majorUnit val="0.30000000000000004"/>
        <c:minorUnit val="5.000000000000001E-2"/>
      </c:valAx>
    </c:plotArea>
    <c:legend>
      <c:legendPos val="r"/>
      <c:layout>
        <c:manualLayout>
          <c:xMode val="edge"/>
          <c:yMode val="edge"/>
          <c:x val="0.49363413842932558"/>
          <c:y val="4.002933110665588E-2"/>
          <c:w val="0.23673632517230966"/>
          <c:h val="0.14975492745311375"/>
        </c:manualLayout>
      </c:layout>
      <c:overlay val="0"/>
      <c:txPr>
        <a:bodyPr/>
        <a:lstStyle/>
        <a:p>
          <a:pPr>
            <a:defRPr sz="1800" b="1">
              <a:latin typeface="Agency FB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spPr>
            <a:solidFill>
              <a:srgbClr val="CC0000"/>
            </a:solidFill>
            <a:ln w="34925"/>
          </c:spPr>
          <c:explosion val="25"/>
          <c:dPt>
            <c:idx val="0"/>
            <c:bubble3D val="0"/>
            <c:explosion val="15"/>
            <c:spPr>
              <a:solidFill>
                <a:srgbClr val="CC0000"/>
              </a:solidFill>
              <a:ln w="34925">
                <a:solidFill>
                  <a:sysClr val="windowText" lastClr="000000"/>
                </a:solidFill>
              </a:ln>
            </c:spPr>
          </c:dPt>
          <c:dPt>
            <c:idx val="1"/>
            <c:bubble3D val="0"/>
            <c:explosion val="15"/>
            <c:spPr>
              <a:solidFill>
                <a:schemeClr val="accent6">
                  <a:lumMod val="75000"/>
                </a:schemeClr>
              </a:solidFill>
              <a:ln w="34925">
                <a:solidFill>
                  <a:schemeClr val="tx1"/>
                </a:solidFill>
              </a:ln>
            </c:spPr>
          </c:dPt>
          <c:dPt>
            <c:idx val="2"/>
            <c:bubble3D val="0"/>
            <c:explosion val="18"/>
            <c:spPr>
              <a:solidFill>
                <a:srgbClr val="FF0066"/>
              </a:solidFill>
              <a:ln w="34925">
                <a:solidFill>
                  <a:schemeClr val="tx1"/>
                </a:solidFill>
              </a:ln>
            </c:spPr>
          </c:dPt>
          <c:dPt>
            <c:idx val="3"/>
            <c:bubble3D val="0"/>
            <c:explosion val="1"/>
            <c:spPr>
              <a:solidFill>
                <a:srgbClr val="005C2A"/>
              </a:solidFill>
              <a:ln w="34925"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-7.5997468439943899E-2"/>
                  <c:y val="0.14575819488891478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 smtClean="0">
                        <a:solidFill>
                          <a:srgbClr val="FFC000"/>
                        </a:solidFill>
                      </a:rPr>
                      <a:t>C.R</a:t>
                    </a:r>
                  </a:p>
                  <a:p>
                    <a:r>
                      <a:rPr lang="en-US" sz="1800" dirty="0" smtClean="0">
                        <a:solidFill>
                          <a:srgbClr val="FFC000"/>
                        </a:solidFill>
                      </a:rPr>
                      <a:t>7%</a:t>
                    </a:r>
                    <a:endParaRPr lang="en-US" sz="1800" dirty="0">
                      <a:solidFill>
                        <a:srgbClr val="FFC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2838008833037678"/>
                  <c:y val="1.8777385168585604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M.O</a:t>
                    </a:r>
                  </a:p>
                  <a:p>
                    <a:r>
                      <a:rPr lang="en-US" sz="1800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40</a:t>
                    </a:r>
                    <a:r>
                      <a:rPr lang="en-US" sz="1800" dirty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1115384839222878"/>
                  <c:y val="-0.34900898545148101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 err="1">
                        <a:solidFill>
                          <a:srgbClr val="00B0F0"/>
                        </a:solidFill>
                        <a:latin typeface="Agency FB" pitchFamily="34" charset="0"/>
                      </a:rPr>
                      <a:t>RhB</a:t>
                    </a:r>
                    <a:r>
                      <a:rPr lang="en-US" sz="1800" b="1" dirty="0" smtClean="0">
                        <a:solidFill>
                          <a:srgbClr val="00B0F0"/>
                        </a:solidFill>
                        <a:latin typeface="Agency FB" pitchFamily="34" charset="0"/>
                      </a:rPr>
                      <a:t>,</a:t>
                    </a:r>
                  </a:p>
                  <a:p>
                    <a:r>
                      <a:rPr lang="en-US" sz="1800" b="1" dirty="0" smtClean="0">
                        <a:solidFill>
                          <a:srgbClr val="00B0F0"/>
                        </a:solidFill>
                        <a:latin typeface="Agency FB" pitchFamily="34" charset="0"/>
                      </a:rPr>
                      <a:t>60</a:t>
                    </a:r>
                    <a:r>
                      <a:rPr lang="en-US" sz="1800" b="1" dirty="0">
                        <a:solidFill>
                          <a:srgbClr val="00B0F0"/>
                        </a:solidFill>
                        <a:latin typeface="Agency FB" pitchFamily="34" charset="0"/>
                      </a:rPr>
                      <a:t>%</a:t>
                    </a:r>
                    <a:endParaRPr lang="en-US" sz="1800" b="1" dirty="0">
                      <a:solidFill>
                        <a:schemeClr val="accent5">
                          <a:lumMod val="60000"/>
                          <a:lumOff val="40000"/>
                        </a:schemeClr>
                      </a:solidFill>
                      <a:latin typeface="Agency FB" pitchFamily="34" charset="0"/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7638933933512901"/>
                  <c:y val="4.4402247988705859E-2"/>
                </c:manualLayout>
              </c:layout>
              <c:tx>
                <c:rich>
                  <a:bodyPr/>
                  <a:lstStyle/>
                  <a:p>
                    <a:pPr>
                      <a:defRPr sz="1100" b="1">
                        <a:solidFill>
                          <a:srgbClr val="00B0F0"/>
                        </a:solidFill>
                        <a:latin typeface="Agency FB" pitchFamily="34" charset="0"/>
                      </a:defRPr>
                    </a:pPr>
                    <a:r>
                      <a:rPr lang="en-US" sz="1800" b="1" dirty="0" smtClean="0">
                        <a:solidFill>
                          <a:srgbClr val="00B0F0"/>
                        </a:solidFill>
                        <a:latin typeface="Agency FB" pitchFamily="34" charset="0"/>
                      </a:rPr>
                      <a:t>M.G</a:t>
                    </a:r>
                  </a:p>
                  <a:p>
                    <a:pPr>
                      <a:defRPr sz="1100" b="1">
                        <a:solidFill>
                          <a:srgbClr val="00B0F0"/>
                        </a:solidFill>
                        <a:latin typeface="Agency FB" pitchFamily="34" charset="0"/>
                      </a:defRPr>
                    </a:pPr>
                    <a:r>
                      <a:rPr lang="en-US" sz="1800" b="1" dirty="0" smtClean="0">
                        <a:solidFill>
                          <a:srgbClr val="00B0F0"/>
                        </a:solidFill>
                        <a:latin typeface="Agency FB" pitchFamily="34" charset="0"/>
                      </a:rPr>
                      <a:t>94</a:t>
                    </a:r>
                    <a:r>
                      <a:rPr lang="en-US" sz="1800" b="1" dirty="0">
                        <a:solidFill>
                          <a:srgbClr val="00B0F0"/>
                        </a:solidFill>
                        <a:latin typeface="Agency FB" pitchFamily="34" charset="0"/>
                      </a:rPr>
                      <a:t>%</a:t>
                    </a:r>
                    <a:endParaRPr lang="en-US" sz="1800" b="1" dirty="0">
                      <a:solidFill>
                        <a:srgbClr val="0070C0"/>
                      </a:solidFill>
                      <a:latin typeface="Agency FB" pitchFamily="34" charset="0"/>
                    </a:endParaRPr>
                  </a:p>
                </c:rich>
              </c:tx>
              <c:spPr>
                <a:ln w="19050">
                  <a:noFill/>
                  <a:prstDash val="sysDot"/>
                </a:ln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ln w="19050">
                <a:noFill/>
              </a:ln>
            </c:spPr>
            <c:txPr>
              <a:bodyPr/>
              <a:lstStyle/>
              <a:p>
                <a:pPr>
                  <a:defRPr sz="1100" b="1">
                    <a:solidFill>
                      <a:srgbClr val="00B0F0"/>
                    </a:solidFill>
                    <a:latin typeface="Agency FB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strRef>
              <c:f>Sheet2!$A$2:$A$5</c:f>
              <c:strCache>
                <c:ptCount val="4"/>
                <c:pt idx="0">
                  <c:v>C.R</c:v>
                </c:pt>
                <c:pt idx="1">
                  <c:v>M.O</c:v>
                </c:pt>
                <c:pt idx="2">
                  <c:v>RhB</c:v>
                </c:pt>
                <c:pt idx="3">
                  <c:v>M.G</c:v>
                </c:pt>
              </c:strCache>
            </c:strRef>
          </c:cat>
          <c:val>
            <c:numRef>
              <c:f>Sheet2!$B$2:$B$5</c:f>
              <c:numCache>
                <c:formatCode>0%</c:formatCode>
                <c:ptCount val="4"/>
                <c:pt idx="0" formatCode="0.00%">
                  <c:v>0.307</c:v>
                </c:pt>
                <c:pt idx="1">
                  <c:v>0.4</c:v>
                </c:pt>
                <c:pt idx="2">
                  <c:v>0.6</c:v>
                </c:pt>
                <c:pt idx="3">
                  <c:v>0.93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804199235360771E-2"/>
          <c:y val="0.11397572400880776"/>
          <c:w val="0.81388888888888888"/>
          <c:h val="0.77314814814814814"/>
        </c:manualLayout>
      </c:layout>
      <c:pie3DChart>
        <c:varyColors val="1"/>
        <c:ser>
          <c:idx val="0"/>
          <c:order val="0"/>
          <c:spPr>
            <a:ln w="50800">
              <a:solidFill>
                <a:srgbClr val="FF6699"/>
              </a:solidFill>
            </a:ln>
          </c:spPr>
          <c:explosion val="25"/>
          <c:dPt>
            <c:idx val="0"/>
            <c:bubble3D val="0"/>
            <c:explosion val="0"/>
            <c:spPr>
              <a:solidFill>
                <a:srgbClr val="FF6699"/>
              </a:solidFill>
              <a:ln w="63500">
                <a:solidFill>
                  <a:schemeClr val="bg1"/>
                </a:solidFill>
              </a:ln>
            </c:spPr>
          </c:dPt>
          <c:dPt>
            <c:idx val="1"/>
            <c:bubble3D val="0"/>
            <c:explosion val="0"/>
            <c:spPr>
              <a:solidFill>
                <a:schemeClr val="accent2">
                  <a:lumMod val="75000"/>
                </a:schemeClr>
              </a:solidFill>
              <a:ln w="63500">
                <a:solidFill>
                  <a:schemeClr val="bg1"/>
                </a:solidFill>
              </a:ln>
            </c:spPr>
          </c:dPt>
          <c:dPt>
            <c:idx val="2"/>
            <c:bubble3D val="0"/>
            <c:explosion val="0"/>
            <c:spPr>
              <a:solidFill>
                <a:schemeClr val="accent1">
                  <a:lumMod val="75000"/>
                </a:schemeClr>
              </a:solidFill>
              <a:ln w="63500">
                <a:solidFill>
                  <a:schemeClr val="bg1"/>
                </a:solidFill>
              </a:ln>
            </c:spPr>
          </c:dPt>
          <c:dLbls>
            <c:dLbl>
              <c:idx val="0"/>
              <c:layout>
                <c:manualLayout>
                  <c:x val="-0.2463946752345671"/>
                  <c:y val="4.782483184928453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defRPr>
                    </a:pPr>
                    <a:r>
                      <a:rPr lang="en-US" sz="1600" b="1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Agency FB" pitchFamily="34" charset="0"/>
                      </a:rPr>
                      <a:t>MG prepared in </a:t>
                    </a:r>
                    <a:r>
                      <a:rPr lang="en-US" sz="1600" b="1" dirty="0" err="1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Agency FB" pitchFamily="34" charset="0"/>
                      </a:rPr>
                      <a:t>deionised</a:t>
                    </a:r>
                    <a:r>
                      <a:rPr lang="en-US" sz="1600" b="1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Agency FB" pitchFamily="34" charset="0"/>
                      </a:rPr>
                      <a:t> </a:t>
                    </a:r>
                    <a:r>
                      <a:rPr lang="en-US" sz="1600" b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Agency FB" pitchFamily="34" charset="0"/>
                      </a:rPr>
                      <a:t>water, 92.60%</a:t>
                    </a: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661099561070771E-2"/>
                  <c:y val="-0.28912862141000728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FF00"/>
                        </a:solidFill>
                      </a:defRPr>
                    </a:pPr>
                    <a:r>
                      <a:rPr lang="en-US" sz="1600" b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Agency FB" pitchFamily="34" charset="0"/>
                      </a:rPr>
                      <a:t>Industrial sample, 95.80%</a:t>
                    </a:r>
                  </a:p>
                </c:rich>
              </c:tx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22713393093125311"/>
                  <c:y val="7.9202720644882804E-2"/>
                </c:manualLayout>
              </c:layout>
              <c:tx>
                <c:rich>
                  <a:bodyPr rot="0" vert="horz" anchor="ctr" anchorCtr="1"/>
                  <a:lstStyle/>
                  <a:p>
                    <a:pPr>
                      <a:defRPr>
                        <a:solidFill>
                          <a:srgbClr val="8F80EA"/>
                        </a:solidFill>
                      </a:defRPr>
                    </a:pPr>
                    <a:r>
                      <a:rPr lang="en-US" sz="1600" b="1" dirty="0" smtClean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Agency FB" pitchFamily="34" charset="0"/>
                      </a:rPr>
                      <a:t>MG prepared in Tap water, 90.60</a:t>
                    </a:r>
                    <a:r>
                      <a:rPr lang="en-US" sz="1600" b="1" dirty="0"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atin typeface="Agency FB" pitchFamily="34" charset="0"/>
                      </a:rPr>
                      <a:t>%</a:t>
                    </a:r>
                  </a:p>
                </c:rich>
              </c:tx>
              <c:spPr/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Sheet10!$A$2:$A$4</c:f>
              <c:strCache>
                <c:ptCount val="3"/>
                <c:pt idx="0">
                  <c:v>deionised water</c:v>
                </c:pt>
                <c:pt idx="1">
                  <c:v>Real sample</c:v>
                </c:pt>
                <c:pt idx="2">
                  <c:v>tap water</c:v>
                </c:pt>
              </c:strCache>
            </c:strRef>
          </c:cat>
          <c:val>
            <c:numRef>
              <c:f>Sheet10!$B$2:$B$4</c:f>
              <c:numCache>
                <c:formatCode>0.00%</c:formatCode>
                <c:ptCount val="3"/>
                <c:pt idx="0">
                  <c:v>0.92600000000000005</c:v>
                </c:pt>
                <c:pt idx="1">
                  <c:v>0.95799999999999996</c:v>
                </c:pt>
                <c:pt idx="2">
                  <c:v>0.90600000000000003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solidFill>
          <a:schemeClr val="bg1"/>
        </a:solidFill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  <c:spPr>
        <a:ln w="25400">
          <a:solidFill>
            <a:sysClr val="windowText" lastClr="000000"/>
          </a:solidFill>
        </a:ln>
      </c:spPr>
    </c:floor>
    <c:sideWall>
      <c:thickness val="0"/>
      <c:spPr>
        <a:ln w="25400">
          <a:solidFill>
            <a:sysClr val="windowText" lastClr="000000"/>
          </a:solidFill>
        </a:ln>
      </c:spPr>
    </c:sideWall>
    <c:backWall>
      <c:thickness val="0"/>
      <c:spPr>
        <a:ln w="25400">
          <a:solidFill>
            <a:sysClr val="windowText" lastClr="000000"/>
          </a:solidFill>
        </a:ln>
      </c:spPr>
    </c:backWall>
    <c:plotArea>
      <c:layout>
        <c:manualLayout>
          <c:layoutTarget val="inner"/>
          <c:xMode val="edge"/>
          <c:yMode val="edge"/>
          <c:x val="0.17793782072077385"/>
          <c:y val="6.452393450818647E-2"/>
          <c:w val="0.78661362485745745"/>
          <c:h val="0.8616590619974502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Sheet3!$C$1:$C$2</c:f>
              <c:strCache>
                <c:ptCount val="1"/>
                <c:pt idx="0">
                  <c:v>Photocatalysis</c:v>
                </c:pt>
              </c:strCache>
            </c:strRef>
          </c:tx>
          <c:spPr>
            <a:solidFill>
              <a:schemeClr val="tx1"/>
            </a:solidFill>
            <a:ln w="28575">
              <a:solidFill>
                <a:schemeClr val="bg1"/>
              </a:solidFill>
            </a:ln>
          </c:spPr>
          <c:invertIfNegative val="0"/>
          <c:cat>
            <c:numRef>
              <c:f>Sheet3!$B$3:$B$8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cat>
          <c:val>
            <c:numRef>
              <c:f>Sheet3!$C$3:$C$8</c:f>
              <c:numCache>
                <c:formatCode>General</c:formatCode>
                <c:ptCount val="6"/>
                <c:pt idx="0">
                  <c:v>21</c:v>
                </c:pt>
                <c:pt idx="1">
                  <c:v>32</c:v>
                </c:pt>
                <c:pt idx="2">
                  <c:v>43</c:v>
                </c:pt>
                <c:pt idx="3">
                  <c:v>52</c:v>
                </c:pt>
                <c:pt idx="4">
                  <c:v>58</c:v>
                </c:pt>
                <c:pt idx="5">
                  <c:v>59</c:v>
                </c:pt>
              </c:numCache>
            </c:numRef>
          </c:val>
        </c:ser>
        <c:ser>
          <c:idx val="1"/>
          <c:order val="1"/>
          <c:tx>
            <c:strRef>
              <c:f>Sheet3!$D$1:$D$2</c:f>
              <c:strCache>
                <c:ptCount val="1"/>
                <c:pt idx="0">
                  <c:v>Adsorption</c:v>
                </c:pt>
              </c:strCache>
            </c:strRef>
          </c:tx>
          <c:spPr>
            <a:solidFill>
              <a:schemeClr val="accent5"/>
            </a:solidFill>
            <a:ln w="28575">
              <a:solidFill>
                <a:schemeClr val="bg1"/>
              </a:solidFill>
            </a:ln>
          </c:spPr>
          <c:invertIfNegative val="0"/>
          <c:cat>
            <c:numRef>
              <c:f>Sheet3!$B$3:$B$8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cat>
          <c:val>
            <c:numRef>
              <c:f>Sheet3!$D$3:$D$8</c:f>
              <c:numCache>
                <c:formatCode>General</c:formatCode>
                <c:ptCount val="6"/>
                <c:pt idx="0">
                  <c:v>31</c:v>
                </c:pt>
                <c:pt idx="1">
                  <c:v>47</c:v>
                </c:pt>
                <c:pt idx="2">
                  <c:v>65</c:v>
                </c:pt>
                <c:pt idx="3">
                  <c:v>75</c:v>
                </c:pt>
                <c:pt idx="4">
                  <c:v>80</c:v>
                </c:pt>
                <c:pt idx="5">
                  <c:v>93</c:v>
                </c:pt>
              </c:numCache>
            </c:numRef>
          </c:val>
        </c:ser>
        <c:ser>
          <c:idx val="2"/>
          <c:order val="2"/>
          <c:tx>
            <c:strRef>
              <c:f>Sheet3!$E$1:$E$2</c:f>
              <c:strCache>
                <c:ptCount val="1"/>
                <c:pt idx="0">
                  <c:v>Synergistic</c:v>
                </c:pt>
              </c:strCache>
            </c:strRef>
          </c:tx>
          <c:spPr>
            <a:solidFill>
              <a:srgbClr val="FF0000"/>
            </a:solidFill>
            <a:ln w="28575">
              <a:solidFill>
                <a:schemeClr val="bg1"/>
              </a:solidFill>
            </a:ln>
          </c:spPr>
          <c:invertIfNegative val="0"/>
          <c:cat>
            <c:numRef>
              <c:f>Sheet3!$B$3:$B$8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cat>
          <c:val>
            <c:numRef>
              <c:f>Sheet3!$E$3:$E$8</c:f>
              <c:numCache>
                <c:formatCode>General</c:formatCode>
                <c:ptCount val="6"/>
                <c:pt idx="0">
                  <c:v>45</c:v>
                </c:pt>
                <c:pt idx="1">
                  <c:v>61</c:v>
                </c:pt>
                <c:pt idx="2">
                  <c:v>73</c:v>
                </c:pt>
                <c:pt idx="3">
                  <c:v>81</c:v>
                </c:pt>
                <c:pt idx="4">
                  <c:v>88</c:v>
                </c:pt>
                <c:pt idx="5">
                  <c:v>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70"/>
        <c:shape val="cylinder"/>
        <c:axId val="235651840"/>
        <c:axId val="249030912"/>
        <c:axId val="297288576"/>
      </c:bar3DChart>
      <c:catAx>
        <c:axId val="2356518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3200"/>
                </a:pPr>
                <a:r>
                  <a:rPr lang="en-IN" sz="3200">
                    <a:latin typeface="Agency FB" pitchFamily="34" charset="0"/>
                  </a:rPr>
                  <a:t>Time(min)</a:t>
                </a:r>
              </a:p>
            </c:rich>
          </c:tx>
          <c:layout>
            <c:manualLayout>
              <c:xMode val="edge"/>
              <c:yMode val="edge"/>
              <c:x val="0.36400133572215015"/>
              <c:y val="0.8401639927520364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49030912"/>
        <c:crosses val="autoZero"/>
        <c:auto val="1"/>
        <c:lblAlgn val="ctr"/>
        <c:lblOffset val="100"/>
        <c:noMultiLvlLbl val="0"/>
      </c:catAx>
      <c:valAx>
        <c:axId val="249030912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2800">
                    <a:latin typeface="Agency FB" pitchFamily="34" charset="0"/>
                  </a:defRPr>
                </a:pPr>
                <a:r>
                  <a:rPr lang="en-IN" sz="2800" dirty="0">
                    <a:latin typeface="Agency FB" pitchFamily="34" charset="0"/>
                  </a:rPr>
                  <a:t>% </a:t>
                </a:r>
                <a:r>
                  <a:rPr lang="en-IN" sz="2800" dirty="0" smtClean="0">
                    <a:latin typeface="Agency FB" pitchFamily="34" charset="0"/>
                  </a:rPr>
                  <a:t>MG Removal</a:t>
                </a:r>
                <a:endParaRPr lang="en-IN" sz="2800" dirty="0">
                  <a:latin typeface="Agency FB" pitchFamily="34" charset="0"/>
                </a:endParaRPr>
              </a:p>
            </c:rich>
          </c:tx>
          <c:layout>
            <c:manualLayout>
              <c:xMode val="edge"/>
              <c:yMode val="edge"/>
              <c:x val="6.0473069285517676E-2"/>
              <c:y val="0.2359568409198688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235651840"/>
        <c:crosses val="autoZero"/>
        <c:crossBetween val="between"/>
        <c:majorUnit val="20"/>
      </c:valAx>
      <c:serAx>
        <c:axId val="297288576"/>
        <c:scaling>
          <c:orientation val="minMax"/>
        </c:scaling>
        <c:delete val="1"/>
        <c:axPos val="b"/>
        <c:majorTickMark val="out"/>
        <c:minorTickMark val="none"/>
        <c:tickLblPos val="nextTo"/>
        <c:crossAx val="249030912"/>
        <c:crosses val="autoZero"/>
      </c:ser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0967903960717235"/>
          <c:y val="0.18448610753410852"/>
          <c:w val="0.22372803484797985"/>
          <c:h val="0.18900112485939258"/>
        </c:manualLayout>
      </c:layout>
      <c:overlay val="0"/>
      <c:txPr>
        <a:bodyPr/>
        <a:lstStyle/>
        <a:p>
          <a:pPr>
            <a:defRPr sz="1600" b="1">
              <a:latin typeface="Agency FB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0.07317</cdr:y>
    </cdr:from>
    <cdr:to>
      <cdr:x>0.16127</cdr:x>
      <cdr:y>0.38289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-5148064" y="216024"/>
          <a:ext cx="725713" cy="9143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b="1" dirty="0" smtClean="0">
              <a:solidFill>
                <a:srgbClr val="FF0000"/>
              </a:solidFill>
              <a:latin typeface="Agency FB" pitchFamily="34" charset="0"/>
            </a:rPr>
            <a:t>B</a:t>
          </a:r>
          <a:endParaRPr lang="en-IN" sz="1800" b="1" dirty="0">
            <a:solidFill>
              <a:srgbClr val="FF0000"/>
            </a:solidFill>
            <a:latin typeface="Agency FB" pitchFamily="34" charset="0"/>
          </a:endParaRPr>
        </a:p>
      </cdr:txBody>
    </cdr:sp>
  </cdr:relSizeAnchor>
  <cdr:relSizeAnchor xmlns:cdr="http://schemas.openxmlformats.org/drawingml/2006/chartDrawing">
    <cdr:from>
      <cdr:x>0.27203</cdr:x>
      <cdr:y>0</cdr:y>
    </cdr:from>
    <cdr:to>
      <cdr:x>0.44759</cdr:x>
      <cdr:y>0.30972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1224136" y="-476672"/>
          <a:ext cx="790011" cy="9143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dirty="0">
              <a:solidFill>
                <a:srgbClr val="FF0000"/>
              </a:solidFill>
              <a:latin typeface="Agency FB" pitchFamily="34" charset="0"/>
            </a:rPr>
            <a:t>B</a:t>
          </a:r>
          <a:endParaRPr lang="en-IN" sz="1800" b="1" dirty="0">
            <a:solidFill>
              <a:srgbClr val="FF0000"/>
            </a:solidFill>
            <a:latin typeface="Agency FB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0.14027</cdr:x>
      <cdr:y>0.09836</cdr:y>
    </cdr:from>
    <cdr:to>
      <cdr:x>0.26948</cdr:x>
      <cdr:y>0.30653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57672" y="432048"/>
          <a:ext cx="790011" cy="9143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b="1" dirty="0">
              <a:solidFill>
                <a:srgbClr val="FF0000"/>
              </a:solidFill>
              <a:latin typeface="Agency FB" pitchFamily="34" charset="0"/>
            </a:rPr>
            <a:t>A</a:t>
          </a:r>
          <a:endParaRPr lang="en-IN" sz="1800" b="1" dirty="0">
            <a:solidFill>
              <a:srgbClr val="FF0000"/>
            </a:solidFill>
            <a:latin typeface="Agency FB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151A-2913-48DC-9546-7E57DA38F47A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88256-977E-432D-917A-3077AA21B4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1658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2D1F8-0349-4950-BC5A-6C84143E07F3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7883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811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860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5899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291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7378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73790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1480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5297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32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11968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79744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7ECC7-E86E-4F45-9918-D494A6B3F316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3DB5E-69A9-46BC-AD7D-D5940F57BDF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773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3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36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28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27.wmf"/><Relationship Id="rId5" Type="http://schemas.openxmlformats.org/officeDocument/2006/relationships/image" Target="../media/image24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571887"/>
              </p:ext>
            </p:extLst>
          </p:nvPr>
        </p:nvGraphicFramePr>
        <p:xfrm>
          <a:off x="-180528" y="545023"/>
          <a:ext cx="5115457" cy="3744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80528" y="545023"/>
                        <a:ext cx="5115457" cy="37444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43040"/>
              </p:ext>
            </p:extLst>
          </p:nvPr>
        </p:nvGraphicFramePr>
        <p:xfrm>
          <a:off x="4211960" y="404664"/>
          <a:ext cx="5688632" cy="35723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Graph" r:id="rId5" imgW="4131720" imgH="2901600" progId="Origin50.Graph">
                  <p:embed/>
                </p:oleObj>
              </mc:Choice>
              <mc:Fallback>
                <p:oleObj name="Graph" r:id="rId5" imgW="4131720" imgH="2901600" progId="Origin50.Grap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404664"/>
                        <a:ext cx="5688632" cy="35723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5220072" y="1019024"/>
            <a:ext cx="3456384" cy="0"/>
          </a:xfrm>
          <a:prstGeom prst="line">
            <a:avLst/>
          </a:prstGeom>
          <a:ln w="317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7596336" y="991157"/>
            <a:ext cx="0" cy="1285715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716682" y="991156"/>
            <a:ext cx="0" cy="2437844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716682" y="2228659"/>
            <a:ext cx="1080120" cy="0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46203" y="1026666"/>
            <a:ext cx="2204122" cy="437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60% decomposition</a:t>
            </a:r>
            <a:endParaRPr lang="en-IN" b="1" dirty="0">
              <a:latin typeface="Agency FB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46842" y="2417231"/>
            <a:ext cx="1828690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gency FB" pitchFamily="34" charset="0"/>
              </a:rPr>
              <a:t> 99% </a:t>
            </a:r>
          </a:p>
          <a:p>
            <a:r>
              <a:rPr lang="en-US" b="1" dirty="0" smtClean="0">
                <a:latin typeface="Agency FB" pitchFamily="34" charset="0"/>
              </a:rPr>
              <a:t>decomposition</a:t>
            </a:r>
            <a:endParaRPr lang="en-IN" b="1" dirty="0">
              <a:latin typeface="Agency FB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3528" y="4221088"/>
            <a:ext cx="439248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/>
              <a:t> </a:t>
            </a:r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Figure 1.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PTP/PR </a:t>
            </a: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composite characterization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(from selected peak picking) using FTIR spectra.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62233" y="4023334"/>
            <a:ext cx="38752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Figure 2.</a:t>
            </a: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Thermogravimetric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analysis plots showing PR enhanced thermal stability of PTP polymer.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335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185900"/>
              </p:ext>
            </p:extLst>
          </p:nvPr>
        </p:nvGraphicFramePr>
        <p:xfrm>
          <a:off x="395537" y="476672"/>
          <a:ext cx="4132264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7" y="476672"/>
                        <a:ext cx="4132264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520210"/>
              </p:ext>
            </p:extLst>
          </p:nvPr>
        </p:nvGraphicFramePr>
        <p:xfrm>
          <a:off x="4067944" y="404664"/>
          <a:ext cx="4132264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Graph" r:id="rId5" imgW="4131720" imgH="2901600" progId="Origin50.Graph">
                  <p:embed/>
                </p:oleObj>
              </mc:Choice>
              <mc:Fallback>
                <p:oleObj name="Graph" r:id="rId5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67944" y="404664"/>
                        <a:ext cx="4132264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1043608" y="3567500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 </a:t>
            </a:r>
            <a:r>
              <a:rPr lang="de-DE" sz="1600" b="1" dirty="0" smtClean="0">
                <a:latin typeface="Times New Roman" pitchFamily="18" charset="0"/>
                <a:cs typeface="Times New Roman" pitchFamily="18" charset="0"/>
              </a:rPr>
              <a:t>Figure 10</a:t>
            </a: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.Comparative Nyquist plots for PR and PTP/PR nanocomposite.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69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7133455"/>
              </p:ext>
            </p:extLst>
          </p:nvPr>
        </p:nvGraphicFramePr>
        <p:xfrm>
          <a:off x="1403648" y="188640"/>
          <a:ext cx="5701617" cy="4149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827584" y="4221088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Figure 11.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 The synergistic effect of photocatalysis and adsorption for MG dye attenuation by PTP/PR nanocomposite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56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2531093"/>
              </p:ext>
            </p:extLst>
          </p:nvPr>
        </p:nvGraphicFramePr>
        <p:xfrm>
          <a:off x="3851921" y="116632"/>
          <a:ext cx="3816424" cy="26801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51921" y="116632"/>
                        <a:ext cx="3816424" cy="26801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434155"/>
              </p:ext>
            </p:extLst>
          </p:nvPr>
        </p:nvGraphicFramePr>
        <p:xfrm>
          <a:off x="323528" y="116632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Graph" r:id="rId5" imgW="4131720" imgH="2901600" progId="Origin50.Graph">
                  <p:embed/>
                </p:oleObj>
              </mc:Choice>
              <mc:Fallback>
                <p:oleObj name="Graph" r:id="rId5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528" y="116632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04775"/>
              </p:ext>
            </p:extLst>
          </p:nvPr>
        </p:nvGraphicFramePr>
        <p:xfrm>
          <a:off x="107504" y="3717032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Graph" r:id="rId7" imgW="4131720" imgH="2901600" progId="Origin50.Graph">
                  <p:embed/>
                </p:oleObj>
              </mc:Choice>
              <mc:Fallback>
                <p:oleObj name="Graph" r:id="rId7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7504" y="3717032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09709" y="44711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447110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580697" y="2999121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Fig.S1(a)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 Effect of contact time on adsorption capacity of PTP/PR </a:t>
            </a:r>
            <a:r>
              <a:rPr lang="en-IN" sz="1600" dirty="0" err="1">
                <a:latin typeface="Times New Roman" pitchFamily="18" charset="0"/>
                <a:cs typeface="Times New Roman" pitchFamily="18" charset="0"/>
              </a:rPr>
              <a:t>nanocomposite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 (20mg) for MG adsorption (10-25 mg/L in 30mL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) at 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298K,(</a:t>
            </a:r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b)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 Effect of initial concentrations on adsorption capacity of MG solution (30 mL) on PTP/PR </a:t>
            </a:r>
            <a:r>
              <a:rPr lang="en-IN" sz="1600" dirty="0" err="1">
                <a:latin typeface="Times New Roman" pitchFamily="18" charset="0"/>
                <a:cs typeface="Times New Roman" pitchFamily="18" charset="0"/>
              </a:rPr>
              <a:t>nanocomposite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 (20mg), at 298K.</a:t>
            </a:r>
          </a:p>
        </p:txBody>
      </p:sp>
      <p:sp>
        <p:nvSpPr>
          <p:cNvPr id="9" name="Rectangle 8"/>
          <p:cNvSpPr/>
          <p:nvPr/>
        </p:nvSpPr>
        <p:spPr>
          <a:xfrm>
            <a:off x="4319464" y="4581128"/>
            <a:ext cx="4824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Fig.S2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 Effect of PTP/PR adsorbent dosage (10-30 mg) towards adsorptive removal 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(MG) dye(10mg/L in 30 mL) at 298K.</a:t>
            </a:r>
          </a:p>
        </p:txBody>
      </p:sp>
    </p:spTree>
    <p:extLst>
      <p:ext uri="{BB962C8B-B14F-4D97-AF65-F5344CB8AC3E}">
        <p14:creationId xmlns:p14="http://schemas.microsoft.com/office/powerpoint/2010/main" val="3465174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642426"/>
              </p:ext>
            </p:extLst>
          </p:nvPr>
        </p:nvGraphicFramePr>
        <p:xfrm>
          <a:off x="683568" y="548680"/>
          <a:ext cx="4614146" cy="3240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568" y="548680"/>
                        <a:ext cx="4614146" cy="3240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443651"/>
              </p:ext>
            </p:extLst>
          </p:nvPr>
        </p:nvGraphicFramePr>
        <p:xfrm>
          <a:off x="4572000" y="548680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Graph" r:id="rId5" imgW="4131720" imgH="2901600" progId="Origin50.Graph">
                  <p:embed/>
                </p:oleObj>
              </mc:Choice>
              <mc:Fallback>
                <p:oleObj name="Graph" r:id="rId5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0" y="548680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1331640" y="3890665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Fig.S3 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Particle diameter calculations from</a:t>
            </a:r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DLS plot of PTP/PR </a:t>
            </a:r>
            <a:r>
              <a:rPr lang="en-IN" sz="1600" dirty="0" err="1">
                <a:latin typeface="Times New Roman" pitchFamily="18" charset="0"/>
                <a:cs typeface="Times New Roman" pitchFamily="18" charset="0"/>
              </a:rPr>
              <a:t>nanocomposite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 at different adsorbent dosage (10-30 mg)</a:t>
            </a:r>
          </a:p>
        </p:txBody>
      </p:sp>
    </p:spTree>
    <p:extLst>
      <p:ext uri="{BB962C8B-B14F-4D97-AF65-F5344CB8AC3E}">
        <p14:creationId xmlns:p14="http://schemas.microsoft.com/office/powerpoint/2010/main" val="2734573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808391"/>
              </p:ext>
            </p:extLst>
          </p:nvPr>
        </p:nvGraphicFramePr>
        <p:xfrm>
          <a:off x="2483768" y="112647"/>
          <a:ext cx="4022725" cy="310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Graph" r:id="rId3" imgW="4023360" imgH="3108960" progId="Origin50.Graph">
                  <p:embed/>
                </p:oleObj>
              </mc:Choice>
              <mc:Fallback>
                <p:oleObj name="Graph" r:id="rId3" imgW="4023360" imgH="3108960" progId="Origin50.Grap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112647"/>
                        <a:ext cx="4022725" cy="310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1547664" y="3212976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Fig.S4 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FT-IR spectral changes of PTP/PR </a:t>
            </a:r>
            <a:r>
              <a:rPr lang="en-IN" sz="1600" dirty="0" err="1">
                <a:latin typeface="Times New Roman" pitchFamily="18" charset="0"/>
                <a:cs typeface="Times New Roman" pitchFamily="18" charset="0"/>
              </a:rPr>
              <a:t>nanocomposite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 before and after adsorption 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MG  dye.</a:t>
            </a:r>
          </a:p>
        </p:txBody>
      </p:sp>
    </p:spTree>
    <p:extLst>
      <p:ext uri="{BB962C8B-B14F-4D97-AF65-F5344CB8AC3E}">
        <p14:creationId xmlns:p14="http://schemas.microsoft.com/office/powerpoint/2010/main" val="3395722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947719"/>
              </p:ext>
            </p:extLst>
          </p:nvPr>
        </p:nvGraphicFramePr>
        <p:xfrm>
          <a:off x="-612576" y="270244"/>
          <a:ext cx="5769476" cy="3600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612576" y="270244"/>
                        <a:ext cx="5769476" cy="36003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208421" y="537845"/>
            <a:ext cx="4362968" cy="2967174"/>
            <a:chOff x="5320119" y="480021"/>
            <a:chExt cx="5445993" cy="3500621"/>
          </a:xfrm>
        </p:grpSpPr>
        <p:grpSp>
          <p:nvGrpSpPr>
            <p:cNvPr id="6" name="Group 5"/>
            <p:cNvGrpSpPr/>
            <p:nvPr/>
          </p:nvGrpSpPr>
          <p:grpSpPr>
            <a:xfrm>
              <a:off x="5320119" y="480021"/>
              <a:ext cx="5445993" cy="3500621"/>
              <a:chOff x="244966" y="115271"/>
              <a:chExt cx="5162839" cy="3680418"/>
            </a:xfrm>
          </p:grpSpPr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7269" y="115271"/>
                <a:ext cx="4503185" cy="33700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7814" y="133920"/>
                <a:ext cx="1459742" cy="1045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0" name="Group 9"/>
              <p:cNvGrpSpPr/>
              <p:nvPr/>
            </p:nvGrpSpPr>
            <p:grpSpPr>
              <a:xfrm>
                <a:off x="244966" y="3012665"/>
                <a:ext cx="773097" cy="371761"/>
                <a:chOff x="244966" y="3012665"/>
                <a:chExt cx="773097" cy="371761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65463" y="3384426"/>
                  <a:ext cx="652600" cy="0"/>
                </a:xfrm>
                <a:prstGeom prst="line">
                  <a:avLst/>
                </a:prstGeom>
                <a:ln w="476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>
                  <a:off x="244966" y="3012665"/>
                  <a:ext cx="73609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r>
                    <a:rPr lang="en-US" b="1" dirty="0" smtClean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rPr>
                    <a:t>0nm</a:t>
                  </a:r>
                  <a:endParaRPr lang="en-IN" b="1" dirty="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11" name="Straight Arrow Connector 10"/>
              <p:cNvCxnSpPr/>
              <p:nvPr/>
            </p:nvCxnSpPr>
            <p:spPr>
              <a:xfrm flipH="1">
                <a:off x="1548086" y="2016274"/>
                <a:ext cx="687768" cy="603781"/>
              </a:xfrm>
              <a:prstGeom prst="straightConnector1">
                <a:avLst/>
              </a:prstGeom>
              <a:ln w="25400">
                <a:solidFill>
                  <a:schemeClr val="bg1"/>
                </a:solidFill>
                <a:tailEnd type="arrow"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331631" y="2620055"/>
                <a:ext cx="20714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FF00"/>
                    </a:solidFill>
                    <a:latin typeface="Times New Roman" pitchFamily="18" charset="0"/>
                    <a:cs typeface="Times New Roman" pitchFamily="18" charset="0"/>
                  </a:rPr>
                  <a:t>PR nanoparticles</a:t>
                </a:r>
                <a:endParaRPr lang="en-IN" sz="20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>
                <a:off x="2798554" y="769629"/>
                <a:ext cx="379384" cy="0"/>
              </a:xfrm>
              <a:prstGeom prst="straightConnector1">
                <a:avLst/>
              </a:prstGeom>
              <a:ln w="25400">
                <a:solidFill>
                  <a:schemeClr val="bg1"/>
                </a:solidFill>
                <a:tailEnd type="arrow"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13"/>
              <p:cNvSpPr/>
              <p:nvPr/>
            </p:nvSpPr>
            <p:spPr>
              <a:xfrm>
                <a:off x="2120519" y="538587"/>
                <a:ext cx="67037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FF00"/>
                    </a:solidFill>
                    <a:latin typeface="Times New Roman" pitchFamily="18" charset="0"/>
                    <a:cs typeface="Times New Roman" pitchFamily="18" charset="0"/>
                  </a:rPr>
                  <a:t>PTP</a:t>
                </a:r>
                <a:endParaRPr lang="en-IN" sz="2000" b="1" dirty="0">
                  <a:solidFill>
                    <a:srgbClr val="FFFF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541701" y="115271"/>
                <a:ext cx="109196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Inset-1</a:t>
                </a:r>
                <a:endParaRPr lang="en-IN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aphicFrame>
            <p:nvGraphicFramePr>
              <p:cNvPr id="16" name="Object 1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55185880"/>
                  </p:ext>
                </p:extLst>
              </p:nvPr>
            </p:nvGraphicFramePr>
            <p:xfrm>
              <a:off x="2871843" y="2016274"/>
              <a:ext cx="2535962" cy="177941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108" name="Graph" r:id="rId7" imgW="4131720" imgH="2901600" progId="Origin50.Graph">
                      <p:embed/>
                    </p:oleObj>
                  </mc:Choice>
                  <mc:Fallback>
                    <p:oleObj name="Graph" r:id="rId7" imgW="4131720" imgH="2901600" progId="Origin50.Graph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2871843" y="2016274"/>
                            <a:ext cx="2535962" cy="177941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Rectangle 16"/>
              <p:cNvSpPr/>
              <p:nvPr/>
            </p:nvSpPr>
            <p:spPr>
              <a:xfrm>
                <a:off x="3942520" y="2250723"/>
                <a:ext cx="8643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Inset-2</a:t>
                </a:r>
                <a:endParaRPr lang="en-IN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5532665" y="496754"/>
              <a:ext cx="351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  <a:latin typeface="Agency FB" pitchFamily="34" charset="0"/>
                </a:rPr>
                <a:t>B</a:t>
              </a:r>
              <a:endParaRPr lang="en-IN" sz="2800" b="1" dirty="0">
                <a:solidFill>
                  <a:srgbClr val="FF0000"/>
                </a:solidFill>
                <a:latin typeface="Agency FB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76166" y="4005064"/>
            <a:ext cx="84883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Figure 3. 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X-ray diffraction pattern of PTP &amp; PTP/PR </a:t>
            </a:r>
            <a:r>
              <a:rPr lang="en-IN" sz="1600" dirty="0" err="1">
                <a:latin typeface="Times New Roman" pitchFamily="18" charset="0"/>
                <a:cs typeface="Times New Roman" pitchFamily="18" charset="0"/>
              </a:rPr>
              <a:t>nanocomposite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 (A). TEM image of PTP/PR </a:t>
            </a:r>
            <a:r>
              <a:rPr lang="en-IN" sz="1600" dirty="0" err="1">
                <a:latin typeface="Times New Roman" pitchFamily="18" charset="0"/>
                <a:cs typeface="Times New Roman" pitchFamily="18" charset="0"/>
              </a:rPr>
              <a:t>nanocomposite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 (B) spherical shaped PR nanoparticles of PTP/PR </a:t>
            </a:r>
            <a:r>
              <a:rPr lang="en-IN" sz="1600" dirty="0" err="1">
                <a:latin typeface="Times New Roman" pitchFamily="18" charset="0"/>
                <a:cs typeface="Times New Roman" pitchFamily="18" charset="0"/>
              </a:rPr>
              <a:t>nanocomposite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 (inset-1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).Gaussian 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histogram fitting plot for particle size distribution (inset-2)</a:t>
            </a:r>
          </a:p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7207" y="586574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gency FB" pitchFamily="34" charset="0"/>
              </a:rPr>
              <a:t>A</a:t>
            </a:r>
            <a:endParaRPr lang="en-IN" sz="2800" b="1" dirty="0">
              <a:solidFill>
                <a:srgbClr val="FF0000"/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300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219335"/>
              </p:ext>
            </p:extLst>
          </p:nvPr>
        </p:nvGraphicFramePr>
        <p:xfrm>
          <a:off x="5940152" y="116632"/>
          <a:ext cx="3354881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Graph" r:id="rId3" imgW="4023360" imgH="3108960" progId="Origin50.Graph">
                  <p:embed/>
                </p:oleObj>
              </mc:Choice>
              <mc:Fallback>
                <p:oleObj name="Graph" r:id="rId3" imgW="402336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40152" y="116632"/>
                        <a:ext cx="3354881" cy="2592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36659"/>
              </p:ext>
            </p:extLst>
          </p:nvPr>
        </p:nvGraphicFramePr>
        <p:xfrm>
          <a:off x="-108520" y="18278"/>
          <a:ext cx="3541264" cy="2736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Graph" r:id="rId5" imgW="4023360" imgH="3108960" progId="Origin50.Graph">
                  <p:embed/>
                </p:oleObj>
              </mc:Choice>
              <mc:Fallback>
                <p:oleObj name="Graph" r:id="rId5" imgW="402336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108520" y="18278"/>
                        <a:ext cx="3541264" cy="27363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290920"/>
              </p:ext>
            </p:extLst>
          </p:nvPr>
        </p:nvGraphicFramePr>
        <p:xfrm>
          <a:off x="2627786" y="1"/>
          <a:ext cx="3857394" cy="27089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Graph" r:id="rId7" imgW="4131720" imgH="2901600" progId="Origin50.Graph">
                  <p:embed/>
                </p:oleObj>
              </mc:Choice>
              <mc:Fallback>
                <p:oleObj name="Graph" r:id="rId7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27786" y="1"/>
                        <a:ext cx="3857394" cy="27089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0155789"/>
              </p:ext>
            </p:extLst>
          </p:nvPr>
        </p:nvGraphicFramePr>
        <p:xfrm>
          <a:off x="179512" y="2564904"/>
          <a:ext cx="4132312" cy="3333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Graph" r:id="rId9" imgW="4131720" imgH="2901600" progId="Origin50.Graph">
                  <p:embed/>
                </p:oleObj>
              </mc:Choice>
              <mc:Fallback>
                <p:oleObj name="Graph" r:id="rId9" imgW="4131720" imgH="2901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564904"/>
                        <a:ext cx="4132312" cy="33339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5970549"/>
              </p:ext>
            </p:extLst>
          </p:nvPr>
        </p:nvGraphicFramePr>
        <p:xfrm>
          <a:off x="2843808" y="2564904"/>
          <a:ext cx="6623050" cy="352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Graph" r:id="rId11" imgW="4276800" imgH="3024720" progId="Origin50.Graph">
                  <p:embed/>
                </p:oleObj>
              </mc:Choice>
              <mc:Fallback>
                <p:oleObj name="Graph" r:id="rId11" imgW="4276800" imgH="302472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564904"/>
                        <a:ext cx="6623050" cy="3529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611560" y="6093296"/>
            <a:ext cx="8244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Figure 4.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1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 adsorption-desorption isotherms of PR, PTP and PTP/PR nanocomposite.Pore size distribution curves, Effect of PR Wt% on the surface area, pore volume of PTP/PR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42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1227342"/>
              </p:ext>
            </p:extLst>
          </p:nvPr>
        </p:nvGraphicFramePr>
        <p:xfrm>
          <a:off x="3749624" y="2852936"/>
          <a:ext cx="4132262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9624" y="2852936"/>
                        <a:ext cx="4132262" cy="290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363871"/>
              </p:ext>
            </p:extLst>
          </p:nvPr>
        </p:nvGraphicFramePr>
        <p:xfrm>
          <a:off x="323528" y="-171400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Graph" r:id="rId5" imgW="4131720" imgH="2901600" progId="Origin50.Graph">
                  <p:embed/>
                </p:oleObj>
              </mc:Choice>
              <mc:Fallback>
                <p:oleObj name="Graph" r:id="rId5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528" y="-171400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202643"/>
              </p:ext>
            </p:extLst>
          </p:nvPr>
        </p:nvGraphicFramePr>
        <p:xfrm>
          <a:off x="3902559" y="-171400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Graph" r:id="rId7" imgW="4131720" imgH="2901600" progId="Origin50.Graph">
                  <p:embed/>
                </p:oleObj>
              </mc:Choice>
              <mc:Fallback>
                <p:oleObj name="Graph" r:id="rId7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02559" y="-171400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6755994"/>
              </p:ext>
            </p:extLst>
          </p:nvPr>
        </p:nvGraphicFramePr>
        <p:xfrm>
          <a:off x="251520" y="2636912"/>
          <a:ext cx="413226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Graph" r:id="rId9" imgW="4131720" imgH="2901600" progId="Origin50.Graph">
                  <p:embed/>
                </p:oleObj>
              </mc:Choice>
              <mc:Fallback>
                <p:oleObj name="Graph" r:id="rId9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51520" y="2636912"/>
                        <a:ext cx="413226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36540" y="3047440"/>
            <a:ext cx="316572" cy="468467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sz="2500" b="1" dirty="0">
                <a:solidFill>
                  <a:srgbClr val="FF0000"/>
                </a:solidFill>
                <a:latin typeface="Agency FB" pitchFamily="34" charset="0"/>
              </a:rPr>
              <a:t>C</a:t>
            </a:r>
            <a:endParaRPr lang="en-IN" sz="2500" b="1" dirty="0">
              <a:solidFill>
                <a:srgbClr val="FF0000"/>
              </a:solidFill>
              <a:latin typeface="Agency FB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99183" y="74545"/>
            <a:ext cx="316572" cy="468467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sz="2500" b="1" dirty="0">
                <a:solidFill>
                  <a:srgbClr val="FF0000"/>
                </a:solidFill>
                <a:latin typeface="Agency FB" pitchFamily="34" charset="0"/>
              </a:rPr>
              <a:t>B</a:t>
            </a:r>
            <a:endParaRPr lang="en-IN" sz="2500" b="1" dirty="0">
              <a:solidFill>
                <a:srgbClr val="FF0000"/>
              </a:solidFill>
              <a:latin typeface="Agency FB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45144" y="51774"/>
            <a:ext cx="311762" cy="468467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sz="2500" b="1" dirty="0">
                <a:solidFill>
                  <a:srgbClr val="FF0000"/>
                </a:solidFill>
                <a:latin typeface="Agency FB" pitchFamily="34" charset="0"/>
              </a:rPr>
              <a:t>A</a:t>
            </a:r>
            <a:endParaRPr lang="en-IN" sz="2500" b="1" dirty="0">
              <a:solidFill>
                <a:srgbClr val="FF0000"/>
              </a:solidFill>
              <a:latin typeface="Agency FB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88977" y="3047440"/>
            <a:ext cx="318174" cy="468467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sz="2500" b="1" dirty="0">
                <a:solidFill>
                  <a:srgbClr val="FF0000"/>
                </a:solidFill>
                <a:latin typeface="Agency FB" pitchFamily="34" charset="0"/>
              </a:rPr>
              <a:t>D</a:t>
            </a:r>
            <a:endParaRPr lang="en-IN" sz="2500" b="1" dirty="0">
              <a:solidFill>
                <a:srgbClr val="FF0000"/>
              </a:solidFill>
              <a:latin typeface="Agency FB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5716706"/>
            <a:ext cx="8676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Figure 5.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Kinetic models for data fitting of MG </a:t>
            </a: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adsorption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onto PTP/PR adsorbent (20mg in 30mL solution at 298K):(A) Pseudo-first order (B) Pseudo-second order (C) Elovich kinetic models (D) Intraparticle diffusion model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013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944346"/>
              </p:ext>
            </p:extLst>
          </p:nvPr>
        </p:nvGraphicFramePr>
        <p:xfrm>
          <a:off x="4427984" y="332656"/>
          <a:ext cx="4132264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7984" y="332656"/>
                        <a:ext cx="4132264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55777"/>
              </p:ext>
            </p:extLst>
          </p:nvPr>
        </p:nvGraphicFramePr>
        <p:xfrm>
          <a:off x="2293892" y="2996952"/>
          <a:ext cx="4306536" cy="3024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Graph" r:id="rId5" imgW="4131720" imgH="2901600" progId="Origin50.Graph">
                  <p:embed/>
                </p:oleObj>
              </mc:Choice>
              <mc:Fallback>
                <p:oleObj name="Graph" r:id="rId5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93892" y="2996952"/>
                        <a:ext cx="4306536" cy="3024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7336473"/>
              </p:ext>
            </p:extLst>
          </p:nvPr>
        </p:nvGraphicFramePr>
        <p:xfrm>
          <a:off x="755576" y="260647"/>
          <a:ext cx="3960440" cy="2781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Graph" r:id="rId7" imgW="4131720" imgH="2901600" progId="Origin50.Graph">
                  <p:embed/>
                </p:oleObj>
              </mc:Choice>
              <mc:Fallback>
                <p:oleObj name="Graph" r:id="rId7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5576" y="260647"/>
                        <a:ext cx="3960440" cy="27812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35696" y="511964"/>
            <a:ext cx="441606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/>
              <a:t>A)</a:t>
            </a:r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512290"/>
            <a:ext cx="433590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(B)</a:t>
            </a:r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3924194" y="3176082"/>
            <a:ext cx="431988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(C)</a:t>
            </a:r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395536" y="6024559"/>
            <a:ext cx="8316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Figure 6.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Adsorption isotherms of  MG on PTP/PR nanocomposite; (A) Langmuir (B) Freundlich (C)Temkin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08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0029811"/>
              </p:ext>
            </p:extLst>
          </p:nvPr>
        </p:nvGraphicFramePr>
        <p:xfrm>
          <a:off x="539552" y="729310"/>
          <a:ext cx="4132264" cy="309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Graph" r:id="rId3" imgW="4131720" imgH="2901600" progId="Origin50.Graph">
                  <p:embed/>
                </p:oleObj>
              </mc:Choice>
              <mc:Fallback>
                <p:oleObj name="Graph" r:id="rId3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729310"/>
                        <a:ext cx="4132264" cy="30963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773908"/>
              </p:ext>
            </p:extLst>
          </p:nvPr>
        </p:nvGraphicFramePr>
        <p:xfrm>
          <a:off x="4211960" y="836712"/>
          <a:ext cx="4132264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Graph" r:id="rId5" imgW="4131720" imgH="2901600" progId="Origin50.Graph">
                  <p:embed/>
                </p:oleObj>
              </mc:Choice>
              <mc:Fallback>
                <p:oleObj name="Graph" r:id="rId5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11960" y="836712"/>
                        <a:ext cx="4132264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63688" y="1340768"/>
            <a:ext cx="441606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(A)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6778205" y="1272928"/>
            <a:ext cx="433590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(B)</a:t>
            </a:r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827584" y="4029165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Figure7 (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Temperature effect on MG (10 mg/L, 30 mL) adsorption on 20 mg PTP/PR composite (B</a:t>
            </a:r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Van’t Hoff plot 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49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3853509"/>
              </p:ext>
            </p:extLst>
          </p:nvPr>
        </p:nvGraphicFramePr>
        <p:xfrm>
          <a:off x="220645" y="332656"/>
          <a:ext cx="526124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1975323"/>
              </p:ext>
            </p:extLst>
          </p:nvPr>
        </p:nvGraphicFramePr>
        <p:xfrm>
          <a:off x="4860035" y="260648"/>
          <a:ext cx="4511609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Graph" r:id="rId4" imgW="4131720" imgH="2901600" progId="Origin50.Graph">
                  <p:embed/>
                </p:oleObj>
              </mc:Choice>
              <mc:Fallback>
                <p:oleObj name="Graph" r:id="rId4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60035" y="260648"/>
                        <a:ext cx="4511609" cy="3168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19672" y="566530"/>
            <a:ext cx="441606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(A)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7049470" y="627948"/>
            <a:ext cx="433590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(B)</a:t>
            </a:r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-1545122" y="1851682"/>
            <a:ext cx="311762" cy="468467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sz="2500" b="1" dirty="0">
                <a:solidFill>
                  <a:srgbClr val="FF0000"/>
                </a:solidFill>
                <a:latin typeface="Agency FB" pitchFamily="34" charset="0"/>
              </a:rPr>
              <a:t>A</a:t>
            </a:r>
            <a:endParaRPr lang="en-IN" sz="2500" b="1" dirty="0">
              <a:solidFill>
                <a:srgbClr val="FF0000"/>
              </a:solidFill>
              <a:latin typeface="Agency FB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3933056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de-DE" sz="1600" b="1" dirty="0" smtClean="0">
                <a:effectLst/>
                <a:latin typeface="Times New Roman"/>
                <a:ea typeface="MS Mincho"/>
              </a:rPr>
              <a:t>Figure 8. (</a:t>
            </a:r>
            <a:r>
              <a:rPr lang="de-DE" sz="1600" dirty="0" smtClean="0">
                <a:effectLst/>
                <a:latin typeface="Times New Roman"/>
                <a:ea typeface="MS Mincho"/>
              </a:rPr>
              <a:t>A) Effects of solution pH on adsorption of MG (10 mg/L, 30 mL) onto the 20 mg of PTP/PR nanocomposite at 298 K.(B) Zeta potential studies of PTP/PR over pH range of 2-12.</a:t>
            </a:r>
            <a:endParaRPr lang="en-IN" sz="1600" dirty="0">
              <a:effectLst/>
              <a:latin typeface="Times New Roman"/>
              <a:ea typeface="MS Mincho"/>
            </a:endParaRPr>
          </a:p>
        </p:txBody>
      </p:sp>
    </p:spTree>
    <p:extLst>
      <p:ext uri="{BB962C8B-B14F-4D97-AF65-F5344CB8AC3E}">
        <p14:creationId xmlns:p14="http://schemas.microsoft.com/office/powerpoint/2010/main" val="341547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172848"/>
              </p:ext>
            </p:extLst>
          </p:nvPr>
        </p:nvGraphicFramePr>
        <p:xfrm>
          <a:off x="4499992" y="116632"/>
          <a:ext cx="507605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3187274"/>
              </p:ext>
            </p:extLst>
          </p:nvPr>
        </p:nvGraphicFramePr>
        <p:xfrm>
          <a:off x="-30088" y="-171400"/>
          <a:ext cx="611425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584207" y="3645024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Figure 9.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Adsorptive efficiency of PTP/PR towards: (A) real time samples (B) representative dyes from different dye classes.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58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456501"/>
              </p:ext>
            </p:extLst>
          </p:nvPr>
        </p:nvGraphicFramePr>
        <p:xfrm>
          <a:off x="2743170" y="0"/>
          <a:ext cx="3791946" cy="2829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Graph" r:id="rId4" imgW="4131720" imgH="2901600" progId="Origin50.Graph">
                  <p:embed/>
                </p:oleObj>
              </mc:Choice>
              <mc:Fallback>
                <p:oleObj name="Graph" r:id="rId4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743170" y="0"/>
                        <a:ext cx="3791946" cy="28299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513166"/>
              </p:ext>
            </p:extLst>
          </p:nvPr>
        </p:nvGraphicFramePr>
        <p:xfrm>
          <a:off x="-283859" y="0"/>
          <a:ext cx="4132264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Graph" r:id="rId6" imgW="4131720" imgH="2901600" progId="Origin50.Graph">
                  <p:embed/>
                </p:oleObj>
              </mc:Choice>
              <mc:Fallback>
                <p:oleObj name="Graph" r:id="rId6" imgW="4131720" imgH="2901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83859" y="0"/>
                        <a:ext cx="4132264" cy="290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7568193"/>
              </p:ext>
            </p:extLst>
          </p:nvPr>
        </p:nvGraphicFramePr>
        <p:xfrm>
          <a:off x="5770199" y="25556"/>
          <a:ext cx="3793853" cy="2664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Graph" r:id="rId8" imgW="4131720" imgH="2901600" progId="Origin50.Graph">
                  <p:embed/>
                </p:oleObj>
              </mc:Choice>
              <mc:Fallback>
                <p:oleObj name="Graph" r:id="rId8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70199" y="25556"/>
                        <a:ext cx="3793853" cy="26642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015921"/>
              </p:ext>
            </p:extLst>
          </p:nvPr>
        </p:nvGraphicFramePr>
        <p:xfrm>
          <a:off x="-396552" y="2636912"/>
          <a:ext cx="4384799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5" name="Graph" r:id="rId10" imgW="4131720" imgH="2901600" progId="Origin50.Graph">
                  <p:embed/>
                </p:oleObj>
              </mc:Choice>
              <mc:Fallback>
                <p:oleObj name="Graph" r:id="rId10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-396552" y="2636912"/>
                        <a:ext cx="4384799" cy="3168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4554106"/>
              </p:ext>
            </p:extLst>
          </p:nvPr>
        </p:nvGraphicFramePr>
        <p:xfrm>
          <a:off x="3203848" y="2780928"/>
          <a:ext cx="3772223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Graph" r:id="rId12" imgW="4131720" imgH="2901600" progId="Origin50.Graph">
                  <p:embed/>
                </p:oleObj>
              </mc:Choice>
              <mc:Fallback>
                <p:oleObj name="Graph" r:id="rId12" imgW="413172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203848" y="2780928"/>
                        <a:ext cx="3772223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15074" y="260648"/>
            <a:ext cx="300542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A</a:t>
            </a:r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3429000"/>
            <a:ext cx="292526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B</a:t>
            </a:r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271914"/>
            <a:ext cx="292526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/>
              <a:t>B</a:t>
            </a:r>
            <a:endParaRPr lang="en-IN" dirty="0"/>
          </a:p>
        </p:txBody>
      </p:sp>
      <p:sp>
        <p:nvSpPr>
          <p:cNvPr id="11" name="TextBox 10"/>
          <p:cNvSpPr txBox="1"/>
          <p:nvPr/>
        </p:nvSpPr>
        <p:spPr>
          <a:xfrm>
            <a:off x="7308304" y="310889"/>
            <a:ext cx="290924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/>
              <a:t>C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412660" y="5894071"/>
            <a:ext cx="83358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Figure 10.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Comparative Cyclic Voltammograms of PR and PTP/PR at constant and increasing scan rates (A,B, </a:t>
            </a: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C), (D,E)</a:t>
            </a:r>
            <a:r>
              <a:rPr lang="en-US" sz="1600" baseline="0" dirty="0" smtClean="0">
                <a:latin typeface="Times New Roman" pitchFamily="18" charset="0"/>
                <a:cs typeface="Times New Roman" pitchFamily="18" charset="0"/>
              </a:rPr>
              <a:t> Linear relationship of peak currents with square root of scan rate</a:t>
            </a:r>
            <a:endParaRPr lang="en-IN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6603" y="2924944"/>
            <a:ext cx="310160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D</a:t>
            </a:r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4283968" y="2954140"/>
            <a:ext cx="279702" cy="360745"/>
          </a:xfrm>
          <a:prstGeom prst="rect">
            <a:avLst/>
          </a:prstGeom>
          <a:noFill/>
        </p:spPr>
        <p:txBody>
          <a:bodyPr wrap="none" lIns="82936" tIns="41468" rIns="82936" bIns="41468" rtlCol="0">
            <a:spAutoFit/>
          </a:bodyPr>
          <a:lstStyle/>
          <a:p>
            <a:r>
              <a:rPr lang="en-US" dirty="0" smtClean="0"/>
              <a:t>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530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532</Words>
  <Application>Microsoft Office PowerPoint</Application>
  <PresentationFormat>On-screen Show (4:3)</PresentationFormat>
  <Paragraphs>67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Origin Graph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13</cp:revision>
  <dcterms:created xsi:type="dcterms:W3CDTF">2022-09-09T14:23:14Z</dcterms:created>
  <dcterms:modified xsi:type="dcterms:W3CDTF">2022-09-10T02:43:51Z</dcterms:modified>
</cp:coreProperties>
</file>